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53"/>
  </p:handoutMasterIdLst>
  <p:sldIdLst>
    <p:sldId id="278" r:id="rId3"/>
    <p:sldId id="394" r:id="rId4"/>
    <p:sldId id="345" r:id="rId5"/>
    <p:sldId id="285" r:id="rId6"/>
    <p:sldId id="349" r:id="rId7"/>
    <p:sldId id="286" r:id="rId8"/>
    <p:sldId id="395" r:id="rId9"/>
    <p:sldId id="397" r:id="rId10"/>
    <p:sldId id="399" r:id="rId11"/>
    <p:sldId id="401" r:id="rId12"/>
    <p:sldId id="400" r:id="rId13"/>
    <p:sldId id="361" r:id="rId14"/>
    <p:sldId id="362" r:id="rId15"/>
    <p:sldId id="364" r:id="rId16"/>
    <p:sldId id="287" r:id="rId18"/>
    <p:sldId id="451" r:id="rId19"/>
    <p:sldId id="452" r:id="rId20"/>
    <p:sldId id="366" r:id="rId21"/>
    <p:sldId id="370" r:id="rId22"/>
    <p:sldId id="367" r:id="rId23"/>
    <p:sldId id="368" r:id="rId24"/>
    <p:sldId id="371" r:id="rId25"/>
    <p:sldId id="288" r:id="rId26"/>
    <p:sldId id="365" r:id="rId27"/>
    <p:sldId id="369" r:id="rId28"/>
    <p:sldId id="479" r:id="rId29"/>
    <p:sldId id="392" r:id="rId30"/>
    <p:sldId id="391" r:id="rId31"/>
    <p:sldId id="516" r:id="rId32"/>
    <p:sldId id="393" r:id="rId33"/>
    <p:sldId id="434" r:id="rId34"/>
    <p:sldId id="498" r:id="rId35"/>
    <p:sldId id="499" r:id="rId36"/>
    <p:sldId id="500" r:id="rId37"/>
    <p:sldId id="289" r:id="rId38"/>
    <p:sldId id="433" r:id="rId39"/>
    <p:sldId id="372" r:id="rId40"/>
    <p:sldId id="373" r:id="rId41"/>
    <p:sldId id="374" r:id="rId42"/>
    <p:sldId id="375" r:id="rId43"/>
    <p:sldId id="376" r:id="rId44"/>
    <p:sldId id="377" r:id="rId45"/>
    <p:sldId id="384" r:id="rId46"/>
    <p:sldId id="385" r:id="rId47"/>
    <p:sldId id="501" r:id="rId48"/>
    <p:sldId id="386" r:id="rId49"/>
    <p:sldId id="387" r:id="rId50"/>
    <p:sldId id="388" r:id="rId51"/>
    <p:sldId id="389" r:id="rId52"/>
  </p:sldIdLst>
  <p:sldSz cx="12192000" cy="6858000"/>
  <p:notesSz cx="7103745" cy="10234295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gs" Target="tags/tag1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绘图流程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GLSL ES</a:t>
            </a:r>
            <a:r>
              <a:rPr lang="zh-CN" altLang="en-US"/>
              <a:t>数据类型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739900" y="1499235"/>
          <a:ext cx="8532495" cy="322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085"/>
                <a:gridCol w="3014345"/>
                <a:gridCol w="29330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GLSL ES</a:t>
                      </a: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个浮点数元素的矢量</a:t>
                      </a:r>
                      <a:endParaRPr lang="zh-CN" altLang="en-US"/>
                    </a:p>
                  </a:txBody>
                  <a:tcPr/>
                </a:tc>
              </a:tr>
              <a:tr h="6508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个整形元素的矢量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个布尔值元素的矢量</a:t>
                      </a:r>
                      <a:endParaRPr lang="zh-CN" altLang="en-US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矩阵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mat2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2*2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3*3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4*4</a:t>
                      </a:r>
                      <a:r>
                        <a:rPr lang="zh-CN" altLang="en-US"/>
                        <a:t>的浮点数元素的矩阵（分别具有</a:t>
                      </a:r>
                      <a:r>
                        <a:rPr lang="en-US" altLang="zh-CN"/>
                        <a:t>4,9,16</a:t>
                      </a:r>
                      <a:r>
                        <a:rPr lang="zh-CN" altLang="en-US"/>
                        <a:t>个元素）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精度限定字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684020" y="1777365"/>
          <a:ext cx="8531860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2965"/>
                <a:gridCol w="2132965"/>
                <a:gridCol w="2132965"/>
                <a:gridCol w="21329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精度限定字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默认数值范围和精度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Float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int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highp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高精度，顶点着色器的最低精度</a:t>
                      </a:r>
                      <a:endParaRPr lang="zh-CN" altLang="en-US" sz="18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-2^62,2^62</a:t>
                      </a:r>
                      <a:r>
                        <a:rPr lang="zh-CN" altLang="en-US"/>
                        <a:t>）精度</a:t>
                      </a:r>
                      <a:r>
                        <a:rPr lang="en-US" altLang="zh-CN"/>
                        <a:t>2^-16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(-2^-16,2^16)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mediump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中精度，介于高精度与低精度之间，片元着色器的最低精度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（</a:t>
                      </a:r>
                      <a:r>
                        <a:rPr lang="en-US" altLang="zh-CN"/>
                        <a:t>-2^14,2^14</a:t>
                      </a:r>
                      <a:r>
                        <a:rPr lang="zh-CN" altLang="en-US"/>
                        <a:t>）精度</a:t>
                      </a:r>
                      <a:r>
                        <a:rPr lang="en-US" altLang="zh-CN"/>
                        <a:t>2^-10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(-2^-10,2^10)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lowp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低精度，低于中精度，可以表示所有颜色</a:t>
                      </a:r>
                      <a:endParaRPr lang="zh-CN" alt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(-2,2)</a:t>
                      </a:r>
                      <a:r>
                        <a:rPr lang="zh-CN" altLang="en-US"/>
                        <a:t>精度</a:t>
                      </a:r>
                      <a:r>
                        <a:rPr lang="en-US" altLang="zh-CN"/>
                        <a:t>2^-8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(-2^8, 2^8)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顶点着色器的内置变量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5785" y="2068195"/>
            <a:ext cx="11292205" cy="3135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片元着色器的内置变量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2009775"/>
            <a:ext cx="11622405" cy="1875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/>
          <a:p>
            <a:r>
              <a:rPr lang="zh-CN" altLang="en-US"/>
              <a:t>着色器行为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5660" y="1329055"/>
            <a:ext cx="11073765" cy="47599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p>
            <a:r>
              <a:rPr lang="en-US" altLang="zh-CN"/>
              <a:t>webgl</a:t>
            </a:r>
            <a:r>
              <a:rPr lang="zh-CN" altLang="en-US"/>
              <a:t>常用方法</a:t>
            </a:r>
            <a:r>
              <a:rPr lang="en-US" altLang="zh-CN"/>
              <a:t>api</a:t>
            </a:r>
            <a:endParaRPr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创建着色器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42745"/>
            <a:ext cx="9144000" cy="4449445"/>
          </a:xfrm>
        </p:spPr>
        <p:txBody>
          <a:bodyPr>
            <a:normAutofit lnSpcReduction="20000"/>
          </a:bodyPr>
          <a:p>
            <a:r>
              <a:rPr lang="zh-CN" altLang="en-US"/>
              <a:t>创建着色器：</a:t>
            </a:r>
            <a:endParaRPr lang="en-US" altLang="zh-CN"/>
          </a:p>
          <a:p>
            <a:r>
              <a:rPr lang="en-US" altLang="zh-CN"/>
              <a:t>gl.createShader(type):</a:t>
            </a:r>
            <a:endParaRPr lang="en-US" altLang="zh-CN"/>
          </a:p>
          <a:p>
            <a:r>
              <a:rPr lang="en-US" altLang="zh-CN"/>
              <a:t>type: gl.VERTEX_SHADER/gl.FRAGMENT_SHADER;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向着色器中添加资源：</a:t>
            </a:r>
            <a:endParaRPr lang="zh-CN" altLang="en-US"/>
          </a:p>
          <a:p>
            <a:r>
              <a:rPr lang="en-US" altLang="zh-CN"/>
              <a:t>gl.shaderSource(shader, source);</a:t>
            </a:r>
            <a:endParaRPr lang="en-US" altLang="zh-CN"/>
          </a:p>
          <a:p>
            <a:r>
              <a:rPr lang="en-US" altLang="zh-CN"/>
              <a:t>shader:  </a:t>
            </a:r>
            <a:r>
              <a:rPr lang="zh-CN" altLang="en-US"/>
              <a:t>着色器</a:t>
            </a:r>
            <a:endParaRPr lang="zh-CN" altLang="en-US"/>
          </a:p>
          <a:p>
            <a:r>
              <a:rPr lang="en-US" altLang="zh-CN"/>
              <a:t>source: </a:t>
            </a:r>
            <a:r>
              <a:rPr lang="zh-CN" altLang="en-US"/>
              <a:t>添加的程序（字符串类型）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编译着色器代码：</a:t>
            </a:r>
            <a:endParaRPr lang="zh-CN" altLang="en-US"/>
          </a:p>
          <a:p>
            <a:r>
              <a:rPr lang="en-US" altLang="zh-CN"/>
              <a:t>gl.</a:t>
            </a:r>
            <a:r>
              <a:rPr lang="zh-CN" altLang="en-US"/>
              <a:t>compileShader</a:t>
            </a:r>
            <a:r>
              <a:rPr lang="en-US" altLang="zh-CN"/>
              <a:t>(shader)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shader </a:t>
            </a:r>
            <a:r>
              <a:rPr lang="zh-CN" altLang="en-US"/>
              <a:t>要编译的着色器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创建程序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31340"/>
            <a:ext cx="9144000" cy="3977005"/>
          </a:xfrm>
        </p:spPr>
        <p:txBody>
          <a:bodyPr>
            <a:normAutofit lnSpcReduction="10000"/>
          </a:bodyPr>
          <a:p>
            <a:r>
              <a:rPr lang="zh-CN" altLang="en-US"/>
              <a:t>创建程序：</a:t>
            </a:r>
            <a:endParaRPr lang="zh-CN" altLang="en-US"/>
          </a:p>
          <a:p>
            <a:r>
              <a:rPr lang="en-US" altLang="zh-CN"/>
              <a:t>gl.createProgram();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绑定着色器程序：</a:t>
            </a:r>
            <a:endParaRPr lang="zh-CN" altLang="en-US"/>
          </a:p>
          <a:p>
            <a:r>
              <a:rPr lang="en-US" altLang="zh-CN"/>
              <a:t>gl.attachShader(program, shader);</a:t>
            </a:r>
            <a:endParaRPr lang="en-US" altLang="zh-CN"/>
          </a:p>
          <a:p>
            <a:r>
              <a:rPr lang="en-US" altLang="zh-CN"/>
              <a:t>program: </a:t>
            </a:r>
            <a:r>
              <a:rPr lang="zh-CN" altLang="en-US"/>
              <a:t>被插入的程序</a:t>
            </a:r>
            <a:endParaRPr lang="zh-CN" altLang="en-US"/>
          </a:p>
          <a:p>
            <a:r>
              <a:rPr lang="en-US" altLang="zh-CN"/>
              <a:t>shader</a:t>
            </a:r>
            <a:r>
              <a:rPr lang="zh-CN" altLang="en-US"/>
              <a:t>： 要绑定的着色器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连接着色器程序：</a:t>
            </a:r>
            <a:endParaRPr lang="zh-CN" altLang="en-US"/>
          </a:p>
          <a:p>
            <a:r>
              <a:rPr lang="en-US" altLang="zh-CN"/>
              <a:t>gl.linkProgram(program)</a:t>
            </a:r>
            <a:r>
              <a:rPr lang="zh-CN" altLang="en-US"/>
              <a:t>；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attribute</a:t>
            </a:r>
            <a:r>
              <a:rPr lang="zh-CN" altLang="en-US"/>
              <a:t>存储位置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1705" y="1490345"/>
            <a:ext cx="10572750" cy="3876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11300" y="5584825"/>
            <a:ext cx="84778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 如果不存在该变量或者该变量名为保留字 则返回</a:t>
            </a:r>
            <a:r>
              <a:rPr lang="en-US" altLang="zh-CN"/>
              <a:t>-1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</a:t>
            </a:r>
            <a:r>
              <a:rPr lang="en-US" altLang="zh-CN"/>
              <a:t>uniform</a:t>
            </a:r>
            <a:r>
              <a:rPr lang="zh-CN" altLang="en-US"/>
              <a:t>变量的存储位置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2195" y="1499870"/>
            <a:ext cx="10086975" cy="3857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0825" y="5547360"/>
            <a:ext cx="9573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 如果不存在该变量或者该变量名为保留字则返回</a:t>
            </a:r>
            <a:r>
              <a:rPr lang="en-US" altLang="zh-CN"/>
              <a:t>null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9745" y="156210"/>
            <a:ext cx="5200650" cy="601027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attribute</a:t>
            </a:r>
            <a:r>
              <a:rPr lang="zh-CN" altLang="en-US"/>
              <a:t>变量赋值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970" y="1508760"/>
            <a:ext cx="10086975" cy="39909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7255" y="1173480"/>
            <a:ext cx="11020425" cy="4210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向</a:t>
            </a:r>
            <a:r>
              <a:rPr lang="en-US" altLang="zh-CN"/>
              <a:t>uniform</a:t>
            </a:r>
            <a:r>
              <a:rPr lang="zh-CN" altLang="en-US"/>
              <a:t>变量赋值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7940" y="1518920"/>
            <a:ext cx="10086975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坐标轴</a:t>
            </a:r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7315" y="121920"/>
            <a:ext cx="5976620" cy="5916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0" y="703580"/>
            <a:ext cx="4727575" cy="47529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245" y="1118235"/>
            <a:ext cx="10506075" cy="48101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885690" y="2449195"/>
            <a:ext cx="2653030" cy="26250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6230620" y="3815715"/>
            <a:ext cx="386778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6230620" y="527050"/>
            <a:ext cx="0" cy="32886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0760" y="2124075"/>
            <a:ext cx="2746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canvas (0, 0)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594600" y="2159635"/>
            <a:ext cx="3849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canvas </a:t>
            </a:r>
            <a:r>
              <a:rPr lang="zh-CN" altLang="en-US"/>
              <a:t>（</a:t>
            </a:r>
            <a:r>
              <a:rPr lang="en-US" altLang="zh-CN"/>
              <a:t>width, 0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687945" y="2663825"/>
            <a:ext cx="25228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webgl  (1, 1)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椭圆 9"/>
          <p:cNvSpPr/>
          <p:nvPr/>
        </p:nvSpPr>
        <p:spPr>
          <a:xfrm>
            <a:off x="6894195" y="3103245"/>
            <a:ext cx="93345" cy="111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276590" y="3215005"/>
            <a:ext cx="728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x,y</a:t>
            </a:r>
            <a:endParaRPr lang="en-US" altLang="zh-CN"/>
          </a:p>
        </p:txBody>
      </p:sp>
      <p:cxnSp>
        <p:nvCxnSpPr>
          <p:cNvPr id="12" name="直接连接符 11"/>
          <p:cNvCxnSpPr>
            <a:stCxn id="10" idx="3"/>
          </p:cNvCxnSpPr>
          <p:nvPr/>
        </p:nvCxnSpPr>
        <p:spPr>
          <a:xfrm flipH="1">
            <a:off x="4848225" y="3198495"/>
            <a:ext cx="205994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10" idx="5"/>
          </p:cNvCxnSpPr>
          <p:nvPr/>
        </p:nvCxnSpPr>
        <p:spPr>
          <a:xfrm flipV="1">
            <a:off x="6973570" y="2439670"/>
            <a:ext cx="0" cy="75882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12735" y="4205605"/>
            <a:ext cx="32137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 / width  = (1 + x`) / 2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x` = 2 * x / width   - 1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y / height = (1 - y`) / 2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y` = 1 - 2 * y / height 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绘制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139815" y="3639820"/>
            <a:ext cx="2898140" cy="1713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120130" y="3649345"/>
            <a:ext cx="2917825" cy="169481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676265" y="3147060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</a:t>
            </a:r>
            <a:r>
              <a:rPr lang="en-US" altLang="zh-CN"/>
              <a:t>50</a:t>
            </a:r>
            <a:r>
              <a:rPr lang="zh-CN" altLang="en-US"/>
              <a:t>， </a:t>
            </a:r>
            <a:r>
              <a:rPr lang="en-US" altLang="zh-CN"/>
              <a:t>50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692515" y="3166745"/>
            <a:ext cx="1813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150</a:t>
            </a:r>
            <a:r>
              <a:rPr lang="zh-CN" altLang="en-US"/>
              <a:t>， </a:t>
            </a:r>
            <a:r>
              <a:rPr lang="en-US" altLang="zh-CN"/>
              <a:t>50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9323070" y="5167630"/>
            <a:ext cx="1911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150</a:t>
            </a:r>
            <a:r>
              <a:rPr lang="zh-CN" altLang="en-US"/>
              <a:t>， </a:t>
            </a:r>
            <a:r>
              <a:rPr lang="en-US" altLang="zh-CN"/>
              <a:t>100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440045" y="5414010"/>
            <a:ext cx="2020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50</a:t>
            </a:r>
            <a:r>
              <a:rPr lang="zh-CN" altLang="en-US"/>
              <a:t>， </a:t>
            </a:r>
            <a:r>
              <a:rPr lang="en-US" altLang="zh-CN"/>
              <a:t>100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656580" y="2496820"/>
            <a:ext cx="19024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750935" y="5640705"/>
            <a:ext cx="1784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857750" y="5045710"/>
            <a:ext cx="818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938895" y="2555875"/>
            <a:ext cx="1675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6109970" y="3639820"/>
            <a:ext cx="2927350" cy="1715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357110" y="4677410"/>
            <a:ext cx="463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绘制图像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616710"/>
            <a:ext cx="11008995" cy="43313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绘制图像（二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948430"/>
          </a:xfrm>
        </p:spPr>
        <p:txBody>
          <a:bodyPr/>
          <a:p>
            <a:r>
              <a:rPr lang="en-US" altLang="zh-CN"/>
              <a:t>gl.drawElements(mode, count, type, offset);</a:t>
            </a:r>
            <a:endParaRPr lang="en-US" altLang="zh-CN"/>
          </a:p>
          <a:p>
            <a:r>
              <a:rPr lang="en-US" altLang="zh-CN"/>
              <a:t>mode : </a:t>
            </a:r>
            <a:r>
              <a:rPr lang="zh-CN" altLang="en-US"/>
              <a:t>指定绘制图元的类型，</a:t>
            </a:r>
            <a:r>
              <a:rPr lang="en-US" altLang="zh-CN"/>
              <a:t>gl.POINTS, gl.TRIANGLES, gl.LINES....</a:t>
            </a:r>
            <a:endParaRPr lang="en-US" altLang="zh-CN"/>
          </a:p>
          <a:p>
            <a:r>
              <a:rPr lang="en-US" altLang="zh-CN"/>
              <a:t>count: </a:t>
            </a:r>
            <a:r>
              <a:rPr lang="zh-CN" altLang="en-US"/>
              <a:t>指定绘制图形的顶点个数</a:t>
            </a:r>
            <a:endParaRPr lang="zh-CN" altLang="en-US"/>
          </a:p>
          <a:p>
            <a:r>
              <a:rPr lang="en-US" altLang="zh-CN"/>
              <a:t>type: </a:t>
            </a:r>
            <a:r>
              <a:rPr lang="zh-CN" altLang="en-US"/>
              <a:t>指定索引缓冲区的值的类型，常用的值有两个：</a:t>
            </a:r>
            <a:r>
              <a:rPr lang="en-US" altLang="zh-CN"/>
              <a:t>gl.UNSIGNED_BYTE(</a:t>
            </a:r>
            <a:r>
              <a:rPr lang="zh-CN" altLang="en-US"/>
              <a:t>无符号</a:t>
            </a:r>
            <a:r>
              <a:rPr lang="en-US" altLang="zh-CN"/>
              <a:t>8</a:t>
            </a:r>
            <a:r>
              <a:rPr lang="zh-CN" altLang="en-US"/>
              <a:t>位整数值</a:t>
            </a:r>
            <a:r>
              <a:rPr lang="en-US" altLang="zh-CN"/>
              <a:t>)</a:t>
            </a:r>
            <a:r>
              <a:rPr lang="zh-CN" altLang="en-US"/>
              <a:t>和</a:t>
            </a:r>
            <a:r>
              <a:rPr lang="en-US" altLang="zh-CN"/>
              <a:t>gl.UNSIGNED_SHORT</a:t>
            </a:r>
            <a:r>
              <a:rPr lang="zh-CN" altLang="en-US"/>
              <a:t>（无符号短整型</a:t>
            </a:r>
            <a:r>
              <a:rPr lang="en-US" altLang="zh-CN"/>
              <a:t>16</a:t>
            </a:r>
            <a:r>
              <a:rPr lang="zh-CN" altLang="en-US"/>
              <a:t>位）</a:t>
            </a:r>
            <a:endParaRPr lang="en-US" altLang="zh-CN"/>
          </a:p>
          <a:p>
            <a:r>
              <a:rPr lang="en-US" altLang="zh-CN"/>
              <a:t>offset: </a:t>
            </a:r>
            <a:r>
              <a:rPr lang="zh-CN" altLang="en-US"/>
              <a:t>指定索引数组中开始绘制的位置，以字节为单位。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zh-CN" altLang="en-US"/>
              <a:t>从执行</a:t>
            </a:r>
            <a:r>
              <a:rPr lang="en-US" altLang="zh-CN"/>
              <a:t>javascript</a:t>
            </a:r>
            <a:r>
              <a:rPr lang="zh-CN" altLang="en-US"/>
              <a:t>程序到浏览器中显示结果的过程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4490" y="1660525"/>
            <a:ext cx="7968615" cy="45688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绘制方式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8280" y="1329055"/>
            <a:ext cx="6753225" cy="45053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80" y="5761990"/>
            <a:ext cx="6429375" cy="8572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0" y="327025"/>
            <a:ext cx="10281285" cy="57588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三角形</a:t>
            </a:r>
            <a:r>
              <a:rPr lang="en-US" altLang="zh-CN"/>
              <a:t>:</a:t>
            </a:r>
            <a:r>
              <a:rPr lang="zh-CN" altLang="en-US"/>
              <a:t>（</a:t>
            </a:r>
            <a:r>
              <a:rPr lang="en-US" altLang="zh-CN"/>
              <a:t>TRIANGLES)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353820" y="1402715"/>
            <a:ext cx="8173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对于顶点【</a:t>
            </a:r>
            <a:r>
              <a:rPr lang="en-US" altLang="zh-CN"/>
              <a:t>v1, v2, v3, v4, v5, v6</a:t>
            </a:r>
            <a:r>
              <a:rPr lang="zh-CN" altLang="en-US"/>
              <a:t>】六个顶点绘制一个普通的三角形：</a:t>
            </a:r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2736850" y="2673350"/>
            <a:ext cx="1718945" cy="19335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5698490" y="2570480"/>
            <a:ext cx="1691005" cy="203644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652520" y="220218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v1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2163445" y="471170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v2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4315460" y="471170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v3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6212205" y="2202180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v4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377180" y="4606925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v5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7086600" y="4606925"/>
            <a:ext cx="662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v6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1316355" y="5419725"/>
            <a:ext cx="6456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三角形数量 </a:t>
            </a:r>
            <a:r>
              <a:rPr lang="en-US" altLang="zh-CN"/>
              <a:t>= </a:t>
            </a:r>
            <a:r>
              <a:rPr lang="zh-CN" altLang="en-US"/>
              <a:t>顶点数 </a:t>
            </a:r>
            <a:r>
              <a:rPr lang="en-US" altLang="zh-CN"/>
              <a:t>/ </a:t>
            </a:r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三角带（</a:t>
            </a:r>
            <a:r>
              <a:rPr lang="en-US" altLang="zh-CN"/>
              <a:t>TRIANGLE_STRIP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对于顶点【</a:t>
            </a:r>
            <a:r>
              <a:rPr lang="en-US" altLang="zh-CN">
                <a:sym typeface="+mn-ea"/>
              </a:rPr>
              <a:t>v1, v2, v3, v4, v5, v6</a:t>
            </a:r>
            <a:r>
              <a:rPr lang="zh-CN" altLang="en-US">
                <a:sym typeface="+mn-ea"/>
              </a:rPr>
              <a:t>】六个顶点绘制一个三角带图形：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296920" y="3065780"/>
            <a:ext cx="2943225" cy="112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0"/>
            <a:endCxn id="4" idx="2"/>
          </p:cNvCxnSpPr>
          <p:nvPr/>
        </p:nvCxnSpPr>
        <p:spPr>
          <a:xfrm>
            <a:off x="4768850" y="3065780"/>
            <a:ext cx="0" cy="1120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3288030" y="3075305"/>
            <a:ext cx="1457325" cy="1111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H="1">
            <a:off x="4782820" y="3070860"/>
            <a:ext cx="1457325" cy="11112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970530" y="2701290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970530" y="4248785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4371975" y="2707005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v3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371340" y="4248785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v4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170930" y="2697480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v5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6049645" y="4248785"/>
            <a:ext cx="793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v6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793240" y="4925060"/>
            <a:ext cx="5857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绘制三角形数量 </a:t>
            </a:r>
            <a:r>
              <a:rPr lang="en-US" altLang="zh-CN"/>
              <a:t>= </a:t>
            </a:r>
            <a:r>
              <a:rPr lang="zh-CN" altLang="en-US"/>
              <a:t>顶点数 </a:t>
            </a:r>
            <a:r>
              <a:rPr lang="en-US" altLang="zh-CN"/>
              <a:t>- 2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/>
          <a:p>
            <a:r>
              <a:rPr lang="zh-CN" altLang="en-US"/>
              <a:t>三角扇（</a:t>
            </a:r>
            <a:r>
              <a:rPr lang="en-US" altLang="zh-CN"/>
              <a:t>TRIANGLE_FAN)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对于顶点【</a:t>
            </a:r>
            <a:r>
              <a:rPr lang="en-US" altLang="zh-CN">
                <a:sym typeface="+mn-ea"/>
              </a:rPr>
              <a:t>v1, v2, v3, v4, v5, v2</a:t>
            </a:r>
            <a:r>
              <a:rPr lang="zh-CN" altLang="en-US">
                <a:sym typeface="+mn-ea"/>
              </a:rPr>
              <a:t>】六个顶点绘制一个三角扇图形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3325495" y="3018790"/>
            <a:ext cx="1123315" cy="1952625"/>
            <a:chOff x="5237" y="4754"/>
            <a:chExt cx="1769" cy="3075"/>
          </a:xfrm>
        </p:grpSpPr>
        <p:sp>
          <p:nvSpPr>
            <p:cNvPr id="4" name="直角三角形 3"/>
            <p:cNvSpPr/>
            <p:nvPr/>
          </p:nvSpPr>
          <p:spPr>
            <a:xfrm rot="9180000">
              <a:off x="5237" y="5166"/>
              <a:ext cx="1044" cy="2663"/>
            </a:xfrm>
            <a:prstGeom prst="rt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9180000" flipH="1">
              <a:off x="6125" y="4754"/>
              <a:ext cx="776" cy="2621"/>
            </a:xfrm>
            <a:prstGeom prst="rt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直角三角形 5"/>
            <p:cNvSpPr/>
            <p:nvPr/>
          </p:nvSpPr>
          <p:spPr>
            <a:xfrm rot="11400000">
              <a:off x="6022" y="4774"/>
              <a:ext cx="984" cy="2640"/>
            </a:xfrm>
            <a:prstGeom prst="rtTriangl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058285" y="4661535"/>
            <a:ext cx="1270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v1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2499360" y="3221990"/>
            <a:ext cx="478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v2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3122295" y="2853690"/>
            <a:ext cx="56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v3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3683000" y="2629535"/>
            <a:ext cx="513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v4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4293870" y="2629535"/>
            <a:ext cx="536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v5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407160" y="5158740"/>
            <a:ext cx="545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绘制三角形的数量 </a:t>
            </a:r>
            <a:r>
              <a:rPr lang="en-US" altLang="zh-CN"/>
              <a:t>= </a:t>
            </a:r>
            <a:r>
              <a:rPr lang="zh-CN" altLang="en-US"/>
              <a:t>顶点数 </a:t>
            </a:r>
            <a:r>
              <a:rPr lang="en-US" altLang="zh-CN"/>
              <a:t>- 2</a:t>
            </a:r>
            <a:endParaRPr lang="en-US" altLang="zh-CN"/>
          </a:p>
        </p:txBody>
      </p:sp>
      <p:sp>
        <p:nvSpPr>
          <p:cNvPr id="16" name="椭圆 15"/>
          <p:cNvSpPr/>
          <p:nvPr/>
        </p:nvSpPr>
        <p:spPr>
          <a:xfrm>
            <a:off x="7933690" y="3105785"/>
            <a:ext cx="1557655" cy="1557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8682355" y="3834130"/>
            <a:ext cx="10160" cy="3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263515" y="3275965"/>
            <a:ext cx="2022475" cy="13277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263515" y="3275965"/>
            <a:ext cx="2010410" cy="1327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V="1">
            <a:off x="5263515" y="3288030"/>
            <a:ext cx="2045970" cy="13277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8352155" y="3537585"/>
            <a:ext cx="669925" cy="69405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7309485" y="3881755"/>
            <a:ext cx="3756660" cy="57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8692515" y="1825625"/>
            <a:ext cx="0" cy="32067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>
            <a:stCxn id="16" idx="3"/>
          </p:cNvCxnSpPr>
          <p:nvPr/>
        </p:nvCxnSpPr>
        <p:spPr>
          <a:xfrm flipV="1">
            <a:off x="8161655" y="3216275"/>
            <a:ext cx="1217930" cy="1219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16" idx="5"/>
            <a:endCxn id="16" idx="1"/>
          </p:cNvCxnSpPr>
          <p:nvPr/>
        </p:nvCxnSpPr>
        <p:spPr>
          <a:xfrm flipH="1" flipV="1">
            <a:off x="8161655" y="3333750"/>
            <a:ext cx="1101725" cy="1101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0779760" y="6410325"/>
            <a:ext cx="0" cy="48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949055" y="3658870"/>
            <a:ext cx="574040" cy="22733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endCxn id="16" idx="6"/>
          </p:cNvCxnSpPr>
          <p:nvPr/>
        </p:nvCxnSpPr>
        <p:spPr>
          <a:xfrm>
            <a:off x="9283700" y="3347720"/>
            <a:ext cx="207645" cy="53721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924925" y="3658870"/>
            <a:ext cx="107950" cy="2032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9263380" y="200660"/>
            <a:ext cx="2548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446770" y="2905125"/>
            <a:ext cx="549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43" name="文本框 42"/>
          <p:cNvSpPr txBox="1"/>
          <p:nvPr/>
        </p:nvSpPr>
        <p:spPr>
          <a:xfrm>
            <a:off x="9187180" y="3180080"/>
            <a:ext cx="56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44" name="文本框 43"/>
          <p:cNvSpPr txBox="1"/>
          <p:nvPr/>
        </p:nvSpPr>
        <p:spPr>
          <a:xfrm>
            <a:off x="8912225" y="3503295"/>
            <a:ext cx="15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45" name="文本框 44"/>
          <p:cNvSpPr txBox="1"/>
          <p:nvPr/>
        </p:nvSpPr>
        <p:spPr>
          <a:xfrm>
            <a:off x="8540750" y="3467100"/>
            <a:ext cx="33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7" name="椭圆 6"/>
          <p:cNvSpPr/>
          <p:nvPr/>
        </p:nvSpPr>
        <p:spPr>
          <a:xfrm>
            <a:off x="9761855" y="1250950"/>
            <a:ext cx="1304290" cy="1304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8984615" y="1965960"/>
            <a:ext cx="314706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9008745" y="200660"/>
            <a:ext cx="0" cy="17468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10456545" y="1840230"/>
            <a:ext cx="0" cy="958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10414000" y="296545"/>
            <a:ext cx="0" cy="28594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9523095" y="1063625"/>
            <a:ext cx="1926590" cy="1926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9283700" y="808990"/>
            <a:ext cx="2296160" cy="22967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0923270" y="1492885"/>
            <a:ext cx="0" cy="4667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912225" y="3658870"/>
            <a:ext cx="635" cy="274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5814695" y="4615815"/>
            <a:ext cx="319405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[0 , 1, 2,</a:t>
            </a:r>
            <a:endParaRPr lang="en-US" altLang="zh-CN"/>
          </a:p>
          <a:p>
            <a:r>
              <a:rPr lang="en-US" altLang="zh-CN"/>
              <a:t>2,  1, 3]</a:t>
            </a:r>
            <a:endParaRPr lang="en-US" altLang="zh-CN"/>
          </a:p>
          <a:p>
            <a:r>
              <a:rPr lang="en-US" altLang="zh-CN"/>
              <a:t>[2, 3, 4,</a:t>
            </a:r>
            <a:endParaRPr lang="en-US" altLang="zh-CN"/>
          </a:p>
          <a:p>
            <a:r>
              <a:rPr lang="en-US" altLang="zh-CN"/>
              <a:t>4, 3, 5]</a:t>
            </a:r>
            <a:endParaRPr lang="en-US" altLang="zh-CN"/>
          </a:p>
          <a:p>
            <a:r>
              <a:rPr lang="en-US" altLang="zh-CN"/>
              <a:t>[4, 5, 6,</a:t>
            </a:r>
            <a:endParaRPr lang="en-US" altLang="zh-CN"/>
          </a:p>
          <a:p>
            <a:r>
              <a:rPr lang="en-US" altLang="zh-CN"/>
              <a:t>6, 5, 7]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缓冲区对象</a:t>
            </a:r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缓冲区的作用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571875"/>
          </a:xfrm>
        </p:spPr>
        <p:txBody>
          <a:bodyPr>
            <a:normAutofit/>
          </a:bodyPr>
          <a:p>
            <a:r>
              <a:rPr lang="en-US" altLang="zh-CN"/>
              <a:t>     </a:t>
            </a:r>
            <a:r>
              <a:rPr lang="zh-CN" altLang="en-US"/>
              <a:t>对于图形，可能需要多个点组成，这样就需要将一个图形中所有的顶点全部传入到顶点着色器，然后才能把图形化出来，</a:t>
            </a:r>
            <a:r>
              <a:rPr lang="en-US" altLang="zh-CN"/>
              <a:t>webgl</a:t>
            </a:r>
            <a:r>
              <a:rPr lang="zh-CN" altLang="en-US"/>
              <a:t>就提供了一种比较方便的机制</a:t>
            </a:r>
            <a:r>
              <a:rPr lang="en-US" altLang="zh-CN"/>
              <a:t>——</a:t>
            </a:r>
            <a:r>
              <a:rPr lang="zh-CN" altLang="en-US"/>
              <a:t>缓冲区对象，它可以一次性的向着色器传入多个顶点的数据。</a:t>
            </a:r>
            <a:endParaRPr lang="zh-CN" altLang="en-US"/>
          </a:p>
          <a:p>
            <a:r>
              <a:rPr lang="zh-CN" altLang="en-US"/>
              <a:t>    缓冲区对象是</a:t>
            </a:r>
            <a:r>
              <a:rPr lang="en-US" altLang="zh-CN"/>
              <a:t>webgl</a:t>
            </a:r>
            <a:r>
              <a:rPr lang="zh-CN" altLang="en-US"/>
              <a:t>系统中的一块区域，可以一次性的向缓冲区对象中填入大量顶点数据，然后将这些数据保存在其中，供顶点着色器使用。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创建</a:t>
            </a:r>
            <a:r>
              <a:rPr lang="en-US" altLang="zh-CN"/>
              <a:t>/</a:t>
            </a:r>
            <a:r>
              <a:rPr lang="zh-CN" altLang="en-US"/>
              <a:t>删除缓冲区对象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190" y="1329055"/>
            <a:ext cx="9235440" cy="5186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29055"/>
            <a:ext cx="923544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83360"/>
            <a:ext cx="8991600" cy="45910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将缓冲区对象绑定到</a:t>
            </a:r>
            <a:r>
              <a:rPr lang="en-US" altLang="zh-CN"/>
              <a:t>webgl</a:t>
            </a:r>
            <a:r>
              <a:rPr lang="zh-CN" altLang="en-US"/>
              <a:t>系统中的目标上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1750" y="1387475"/>
            <a:ext cx="10363200" cy="4876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获取上下文对象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系统的内部变化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80" y="1850390"/>
            <a:ext cx="9886950" cy="25050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向缓冲区中写入数据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055" y="1397000"/>
            <a:ext cx="10391775" cy="474345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775460"/>
            <a:ext cx="8391525" cy="35337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中可用的类型化数组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433830"/>
            <a:ext cx="1143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将缓冲区对象分配给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gl.vertexAttribPointer()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430" y="981710"/>
            <a:ext cx="7859395" cy="599186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371850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50</a:t>
            </a:r>
            <a:endParaRPr lang="en-US" altLang="zh-CN" sz="1400"/>
          </a:p>
        </p:txBody>
      </p:sp>
      <p:sp>
        <p:nvSpPr>
          <p:cNvPr id="7" name="矩形 6"/>
          <p:cNvSpPr/>
          <p:nvPr/>
        </p:nvSpPr>
        <p:spPr>
          <a:xfrm>
            <a:off x="3829685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50</a:t>
            </a:r>
            <a:endParaRPr lang="zh-CN" altLang="en-US" sz="1400"/>
          </a:p>
        </p:txBody>
      </p:sp>
      <p:sp>
        <p:nvSpPr>
          <p:cNvPr id="8" name="矩形 7"/>
          <p:cNvSpPr/>
          <p:nvPr/>
        </p:nvSpPr>
        <p:spPr>
          <a:xfrm>
            <a:off x="4287520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10.0</a:t>
            </a:r>
            <a:endParaRPr lang="en-US" altLang="zh-CN" sz="1400"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54880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50</a:t>
            </a:r>
            <a:endParaRPr lang="en-US" altLang="zh-CN" sz="1400"/>
          </a:p>
        </p:txBody>
      </p:sp>
      <p:sp>
        <p:nvSpPr>
          <p:cNvPr id="19" name="矩形 18"/>
          <p:cNvSpPr/>
          <p:nvPr/>
        </p:nvSpPr>
        <p:spPr>
          <a:xfrm>
            <a:off x="5212715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100</a:t>
            </a:r>
            <a:endParaRPr lang="zh-CN" altLang="en-US" sz="1400"/>
          </a:p>
        </p:txBody>
      </p:sp>
      <p:sp>
        <p:nvSpPr>
          <p:cNvPr id="20" name="矩形 19"/>
          <p:cNvSpPr/>
          <p:nvPr/>
        </p:nvSpPr>
        <p:spPr>
          <a:xfrm>
            <a:off x="5670550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20.0</a:t>
            </a:r>
            <a:endParaRPr lang="zh-CN" altLang="en-US" sz="1400"/>
          </a:p>
        </p:txBody>
      </p:sp>
      <p:sp>
        <p:nvSpPr>
          <p:cNvPr id="21" name="矩形 20"/>
          <p:cNvSpPr/>
          <p:nvPr/>
        </p:nvSpPr>
        <p:spPr>
          <a:xfrm>
            <a:off x="6123305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100</a:t>
            </a:r>
            <a:endParaRPr lang="en-US" altLang="zh-CN" sz="1400"/>
          </a:p>
        </p:txBody>
      </p:sp>
      <p:sp>
        <p:nvSpPr>
          <p:cNvPr id="22" name="矩形 21"/>
          <p:cNvSpPr/>
          <p:nvPr/>
        </p:nvSpPr>
        <p:spPr>
          <a:xfrm>
            <a:off x="6581140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100</a:t>
            </a:r>
            <a:endParaRPr lang="zh-CN" altLang="en-US" sz="1400"/>
          </a:p>
        </p:txBody>
      </p:sp>
      <p:sp>
        <p:nvSpPr>
          <p:cNvPr id="23" name="矩形 22"/>
          <p:cNvSpPr/>
          <p:nvPr/>
        </p:nvSpPr>
        <p:spPr>
          <a:xfrm>
            <a:off x="7038975" y="3766185"/>
            <a:ext cx="457835" cy="4298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ym typeface="+mn-ea"/>
              </a:rPr>
              <a:t>30.0</a:t>
            </a:r>
            <a:endParaRPr lang="zh-CN" altLang="en-US" sz="1400"/>
          </a:p>
        </p:txBody>
      </p:sp>
      <p:cxnSp>
        <p:nvCxnSpPr>
          <p:cNvPr id="24" name="直接连接符 23"/>
          <p:cNvCxnSpPr/>
          <p:nvPr/>
        </p:nvCxnSpPr>
        <p:spPr>
          <a:xfrm>
            <a:off x="3375660" y="4193540"/>
            <a:ext cx="0" cy="1222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754880" y="4193540"/>
            <a:ext cx="0" cy="1200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123305" y="4204335"/>
            <a:ext cx="0" cy="1099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496810" y="4227195"/>
            <a:ext cx="0" cy="1155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V="1">
            <a:off x="3364230" y="2791460"/>
            <a:ext cx="0" cy="964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V="1">
            <a:off x="3823970" y="2802255"/>
            <a:ext cx="0" cy="94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3397885" y="3587750"/>
            <a:ext cx="40386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202940" y="3015615"/>
            <a:ext cx="2467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字节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5375" y="2818765"/>
            <a:ext cx="539115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开启或激活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335" y="1764665"/>
            <a:ext cx="7158990" cy="215836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2385695"/>
            <a:ext cx="5553075" cy="208597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关闭分配</a:t>
            </a:r>
            <a:r>
              <a:rPr lang="en-US" altLang="zh-CN"/>
              <a:t>attribute</a:t>
            </a:r>
            <a:r>
              <a:rPr lang="zh-CN" altLang="en-US"/>
              <a:t>变量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745" y="2661920"/>
            <a:ext cx="6619875" cy="1533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9975" y="2561590"/>
            <a:ext cx="6619875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获取上下文对象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691890"/>
          </a:xfrm>
        </p:spPr>
        <p:txBody>
          <a:bodyPr/>
          <a:p>
            <a:r>
              <a:rPr lang="en-US" altLang="zh-CN">
                <a:sym typeface="+mn-ea"/>
              </a:rPr>
              <a:t>var gl = canvas.getContext('webgl');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初始化着色器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着色器语言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616710"/>
            <a:ext cx="9144000" cy="388175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着色器分为顶点着色器和片元着色器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顶点着色器： 用来描述顶点特征的程序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endParaRPr lang="zh-CN" altLang="en-US"/>
          </a:p>
          <a:p>
            <a:r>
              <a:rPr lang="en-US" altLang="zh-CN">
                <a:sym typeface="+mn-ea"/>
              </a:rPr>
              <a:t>	</a:t>
            </a:r>
            <a:r>
              <a:rPr lang="zh-CN" altLang="en-US">
                <a:sym typeface="+mn-ea"/>
              </a:rPr>
              <a:t>片元着色器： 进行逐片元处理过程如光照的程序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4040" y="1023620"/>
            <a:ext cx="3352800" cy="18954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815" y="3698875"/>
            <a:ext cx="4391025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着色器的变量声明方式</a:t>
            </a:r>
            <a:r>
              <a:rPr lang="en-US" altLang="zh-CN"/>
              <a:t>——</a:t>
            </a:r>
            <a:r>
              <a:rPr lang="zh-CN" altLang="en-US"/>
              <a:t>存储限定符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82695"/>
          </a:xfrm>
        </p:spPr>
        <p:txBody>
          <a:bodyPr/>
          <a:p>
            <a:r>
              <a:rPr lang="en-US" altLang="zh-CN"/>
              <a:t>1. attribute</a:t>
            </a:r>
            <a:r>
              <a:rPr lang="zh-CN" altLang="en-US"/>
              <a:t>变量： 传输的是与顶点有关的数据</a:t>
            </a:r>
            <a:endParaRPr lang="zh-CN" altLang="en-US"/>
          </a:p>
          <a:p>
            <a:r>
              <a:rPr lang="en-US" altLang="zh-CN"/>
              <a:t>2. uniform</a:t>
            </a:r>
            <a:r>
              <a:rPr lang="zh-CN" altLang="en-US"/>
              <a:t>变量： 传输的是对于所有顶点都相关（或与顶点无关）的数据（全局变量）</a:t>
            </a:r>
            <a:endParaRPr lang="zh-CN" altLang="en-US"/>
          </a:p>
          <a:p>
            <a:r>
              <a:rPr lang="en-US" altLang="zh-CN"/>
              <a:t>3. textures</a:t>
            </a:r>
            <a:r>
              <a:rPr lang="zh-CN" altLang="en-US"/>
              <a:t>变量： 纹理（纹理是一个数据序列，可以在着色程序运行中随意读取其中的数据。 大多数情况存放的是图像数据，但是纹理仅仅是数据序列， 你也可以随意存放除了颜色数据以外的其它数据。）</a:t>
            </a:r>
            <a:endParaRPr lang="zh-CN" altLang="en-US"/>
          </a:p>
          <a:p>
            <a:r>
              <a:rPr lang="en-US" altLang="zh-CN"/>
              <a:t>4. Varying</a:t>
            </a:r>
            <a:r>
              <a:rPr lang="zh-CN" altLang="en-US"/>
              <a:t>可变变量： </a:t>
            </a:r>
            <a:endParaRPr lang="zh-CN" altLang="en-US"/>
          </a:p>
          <a:p>
            <a:r>
              <a:rPr lang="zh-CN" altLang="en-US"/>
              <a:t>可变量是一种顶点着色器给片断着色器传值的方式，依照渲染的图元是点， 线还是三角形，顶点着色器中设置的可变量会在片断着色器运行中获取不同的插值。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变量声明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0780" y="1445895"/>
            <a:ext cx="5124450" cy="1952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1445895"/>
            <a:ext cx="5010150" cy="2000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7637dace-65de-4bf9-bcd2-ca62f55cfa9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2465</Words>
  <Application>WPS 演示</Application>
  <PresentationFormat>宽屏</PresentationFormat>
  <Paragraphs>343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Montserrat Light</vt:lpstr>
      <vt:lpstr>Segoe Print</vt:lpstr>
      <vt:lpstr>Verdana</vt:lpstr>
      <vt:lpstr>Arial Unicode MS</vt:lpstr>
      <vt:lpstr>Calibri</vt:lpstr>
      <vt:lpstr>Office 主题</vt:lpstr>
      <vt:lpstr>WebGL绘图流程</vt:lpstr>
      <vt:lpstr>PowerPoint 演示文稿</vt:lpstr>
      <vt:lpstr>从执行javascript程序到浏览器中显示结果的过程</vt:lpstr>
      <vt:lpstr>01</vt:lpstr>
      <vt:lpstr>获取上下文对象</vt:lpstr>
      <vt:lpstr>02</vt:lpstr>
      <vt:lpstr>着色器语言</vt:lpstr>
      <vt:lpstr>着色器的变量声明方式——存储限定符</vt:lpstr>
      <vt:lpstr>变量声明</vt:lpstr>
      <vt:lpstr>GLSL ES数据类型</vt:lpstr>
      <vt:lpstr>精度限定字</vt:lpstr>
      <vt:lpstr>顶点着色器的内置变量</vt:lpstr>
      <vt:lpstr>片元着色器的内置变量</vt:lpstr>
      <vt:lpstr>着色器行为</vt:lpstr>
      <vt:lpstr>03</vt:lpstr>
      <vt:lpstr>创建着色器</vt:lpstr>
      <vt:lpstr>创建程序</vt:lpstr>
      <vt:lpstr>获取attribute存储位置</vt:lpstr>
      <vt:lpstr>获取uniform变量的存储位置</vt:lpstr>
      <vt:lpstr>向attribute变量赋值</vt:lpstr>
      <vt:lpstr>PowerPoint 演示文稿</vt:lpstr>
      <vt:lpstr>向uniform变量赋值</vt:lpstr>
      <vt:lpstr>04</vt:lpstr>
      <vt:lpstr>PowerPoint 演示文稿</vt:lpstr>
      <vt:lpstr>PowerPoint 演示文稿</vt:lpstr>
      <vt:lpstr>PowerPoint 演示文稿</vt:lpstr>
      <vt:lpstr>06</vt:lpstr>
      <vt:lpstr>绘制图像</vt:lpstr>
      <vt:lpstr>绘制图像（二）</vt:lpstr>
      <vt:lpstr>绘制方式</vt:lpstr>
      <vt:lpstr>PowerPoint 演示文稿</vt:lpstr>
      <vt:lpstr>三角形:（TRIANGLES)</vt:lpstr>
      <vt:lpstr>三角带（TRIANGLE_STRIP）</vt:lpstr>
      <vt:lpstr>三角扇（TRIANGLE_FAN)</vt:lpstr>
      <vt:lpstr>05</vt:lpstr>
      <vt:lpstr>缓冲区的作用</vt:lpstr>
      <vt:lpstr>1.创建/删除缓冲区对象</vt:lpstr>
      <vt:lpstr>webgl系统内部变化</vt:lpstr>
      <vt:lpstr>2. 将缓冲区对象绑定到webgl系统中的目标上</vt:lpstr>
      <vt:lpstr>webgl系统的内部变化</vt:lpstr>
      <vt:lpstr>3. 向缓冲区中写入数据</vt:lpstr>
      <vt:lpstr>webgl系统内部变化</vt:lpstr>
      <vt:lpstr>webgl中可用的类型化数组</vt:lpstr>
      <vt:lpstr>4. 将缓冲区对象分配给attribute变量</vt:lpstr>
      <vt:lpstr>PowerPoint 演示文稿</vt:lpstr>
      <vt:lpstr>webgl系统内部变化</vt:lpstr>
      <vt:lpstr>5. 开启或激活attribute变量</vt:lpstr>
      <vt:lpstr>webgl系统内部变化</vt:lpstr>
      <vt:lpstr>关闭分配attribute变量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Administrator</cp:lastModifiedBy>
  <cp:revision>256</cp:revision>
  <dcterms:created xsi:type="dcterms:W3CDTF">2018-08-14T06:54:00Z</dcterms:created>
  <dcterms:modified xsi:type="dcterms:W3CDTF">2019-04-04T03:07:28Z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